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13716000" cy="24384000"/>
  <p:embeddedFontLst>
    <p:embeddedFont>
      <p:font typeface="EB Garamond"/>
      <p:regular r:id="rId21"/>
      <p:bold r:id="rId22"/>
      <p:italic r:id="rId23"/>
      <p:boldItalic r:id="rId24"/>
    </p:embeddedFon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7BD318-FB71-492D-B063-85747E74EDAE}">
  <a:tblStyle styleId="{D97BD318-FB71-492D-B063-85747E74EDAE}" styleName="Table_0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06B8B89D-AA37-45F7-9C56-E9FC66AFF881}" styleName="Table_1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489FE548-E125-4E22-B790-61D6AD1C3B75}" styleName="Table_2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CF1"/>
          </a:solidFill>
        </a:fill>
      </a:tcStyle>
    </a:wholeTbl>
    <a:band1H>
      <a:tcTxStyle/>
      <a:tcStyle>
        <a:fill>
          <a:solidFill>
            <a:srgbClr val="CAD8E1"/>
          </a:solidFill>
        </a:fill>
      </a:tcStyle>
    </a:band1H>
    <a:band2H>
      <a:tcTxStyle/>
    </a:band2H>
    <a:band1V>
      <a:tcTxStyle/>
      <a:tcStyle>
        <a:fill>
          <a:solidFill>
            <a:srgbClr val="CAD8E1"/>
          </a:solidFill>
        </a:fill>
      </a:tcStyle>
    </a:band1V>
    <a:band2V>
      <a:tcTxStyle/>
    </a:band2V>
    <a:la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EBGaramond-bold.fntdata"/><Relationship Id="rId21" Type="http://schemas.openxmlformats.org/officeDocument/2006/relationships/font" Target="fonts/EBGaramond-regular.fntdata"/><Relationship Id="rId24" Type="http://schemas.openxmlformats.org/officeDocument/2006/relationships/font" Target="fonts/EBGaramond-boldItalic.fntdata"/><Relationship Id="rId23" Type="http://schemas.openxmlformats.org/officeDocument/2006/relationships/font" Target="fonts/EB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e6c09f75f7_0_686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e6c09f75f7_0_68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6c00da5d3_0_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e6c00da5d3_0_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bc4ea3536_0_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3175" lIns="203175" spcFirstLastPara="1" rIns="203175" wrap="square" tIns="203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30" name="Google Shape;330;g27bc4ea3536_0_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Principals: Based on your enrollment, please give your GO Team the information on how you plan to account for any budget changes due to leveling.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enrollment was a decrease from 424 students to 391. A difference of 33 students. 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6c00da5d3_0_4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e6c00da5d3_0_4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6c09f75f7_0_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e6c09f75f7_0_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6c09f75f7_0_23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e6c09f75f7_0_23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e6c09f75f7_0_458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e6c09f75f7_0_45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85" name="Google Shape;85;p11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87" name="Google Shape;87;p11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9" name="Google Shape;89;p11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9" name="Google Shape;99;p12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2" name="Google Shape;102;p12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5" name="Google Shape;105;p12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4" name="Google Shape;114;p13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3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7" name="Google Shape;117;p13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3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0" name="Google Shape;120;p13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3" name="Google Shape;123;p13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3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6" name="Google Shape;126;p13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3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9" name="Google Shape;129;p13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3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32" name="Google Shape;132;p13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14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14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4" name="Google Shape;144;p14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14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7" name="Google Shape;147;p14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4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14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0" name="Google Shape;150;p14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14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3" name="Google Shape;153;p14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14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6" name="Google Shape;156;p14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1" name="Google Shape;161;p1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63" name="Google Shape;163;p15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15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15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15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15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15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5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5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5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5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5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4" name="Google Shape;174;p15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16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0" name="Google Shape;180;p16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16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16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3" name="Google Shape;183;p16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6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16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6" name="Google Shape;186;p16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9" name="Google Shape;189;p17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0" name="Google Shape;1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4" name="Google Shape;194;p18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5" name="Google Shape;19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7" name="Google Shape;197;p18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8" name="Google Shape;1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8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18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5" name="Google Shape;205;p1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6" name="Google Shape;206;p19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3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3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3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" name="Google Shape;45;p6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54" name="Google Shape;54;p8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7" name="Google Shape;57;p8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5" name="Google Shape;65;p9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6" name="Google Shape;66;p9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7" name="Google Shape;67;p9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8" name="Google Shape;68;p9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9" name="Google Shape;6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70" name="Google Shape;70;p9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PRINCIPAL’S REPORT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758952" y="1216152"/>
            <a:ext cx="106710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755904" y="2825496"/>
            <a:ext cx="10680300" cy="28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1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9" name="Google Shape;309;p31"/>
          <p:cNvGrpSpPr/>
          <p:nvPr/>
        </p:nvGrpSpPr>
        <p:grpSpPr>
          <a:xfrm>
            <a:off x="582025" y="1043998"/>
            <a:ext cx="10671117" cy="4616078"/>
            <a:chOff x="0" y="913291"/>
            <a:chExt cx="6172200" cy="3047117"/>
          </a:xfrm>
        </p:grpSpPr>
        <p:sp>
          <p:nvSpPr>
            <p:cNvPr id="310" name="Google Shape;310;p31"/>
            <p:cNvSpPr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 txBox="1"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1" marL="9144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•"/>
              </a:pPr>
              <a:r>
                <a:rPr b="1" lang="en-US" sz="3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By May 2023, K-5 attendance rate will improve from 89% to 95%.</a:t>
              </a:r>
              <a:endParaRPr b="0" i="0" sz="3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00472" y="913291"/>
              <a:ext cx="5866200" cy="15756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 txBox="1"/>
            <p:nvPr/>
          </p:nvSpPr>
          <p:spPr>
            <a:xfrm>
              <a:off x="377381" y="990200"/>
              <a:ext cx="5712300" cy="14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EB Garamond"/>
                <a:buNone/>
              </a:pPr>
              <a:r>
                <a:rPr b="1" lang="en-US" sz="53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/>
            </a:p>
          </p:txBody>
        </p:sp>
      </p:grpSp>
      <p:pic>
        <p:nvPicPr>
          <p:cNvPr descr="Diagram&#10;&#10;Description automatically generated" id="314" name="Google Shape;3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425" y="0"/>
            <a:ext cx="4196775" cy="2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>
            <p:ph type="title"/>
          </p:nvPr>
        </p:nvSpPr>
        <p:spPr>
          <a:xfrm>
            <a:off x="2819400" y="2603753"/>
            <a:ext cx="64008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GEORGIA MILESTONES ASSESSMENT RESULTS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33"/>
          <p:cNvSpPr txBox="1"/>
          <p:nvPr/>
        </p:nvSpPr>
        <p:spPr>
          <a:xfrm rot="-817354">
            <a:off x="1128421" y="3016496"/>
            <a:ext cx="9131250" cy="707886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</a:t>
            </a:r>
            <a:endParaRPr b="1" sz="4400" cap="none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7" name="Google Shape;3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921078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/>
          <p:nvPr/>
        </p:nvSpPr>
        <p:spPr>
          <a:xfrm>
            <a:off x="273808" y="1989514"/>
            <a:ext cx="20361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3869" lvl="0" marL="495933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</a:t>
            </a:r>
            <a:endParaRPr b="1" i="1" sz="1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3869" lvl="0" marL="495933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&amp; Initiatives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4374037" y="100361"/>
            <a:ext cx="34815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Peyton Forest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4"/>
          <p:cNvSpPr txBox="1"/>
          <p:nvPr/>
        </p:nvSpPr>
        <p:spPr>
          <a:xfrm>
            <a:off x="5658167" y="561597"/>
            <a:ext cx="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6783717" y="2086667"/>
            <a:ext cx="516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4"/>
          <p:cNvSpPr txBox="1"/>
          <p:nvPr/>
        </p:nvSpPr>
        <p:spPr>
          <a:xfrm>
            <a:off x="857575" y="909000"/>
            <a:ext cx="1912500" cy="10824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1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Char char="•"/>
            </a:pPr>
            <a:r>
              <a:rPr b="1" i="0" lang="en-US" sz="1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By May 2023, students in grades 3-5 will increase ELA proficiency on GMAS from 14% to 19%.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4176650" y="907275"/>
            <a:ext cx="1912500" cy="10824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By May 2023, students in grades 3-5 will increase Math  proficiency on GMAS from 14% to 19%.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6964929" y="907280"/>
            <a:ext cx="1912500" cy="9381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May 2023, K-5 attendance rate will improve from 89% to 95%.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2475798" y="2086668"/>
            <a:ext cx="41130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618189" y="139736"/>
            <a:ext cx="51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4"/>
          <p:cNvSpPr txBox="1"/>
          <p:nvPr/>
        </p:nvSpPr>
        <p:spPr>
          <a:xfrm>
            <a:off x="6751178" y="3498002"/>
            <a:ext cx="5260800" cy="899700"/>
          </a:xfrm>
          <a:prstGeom prst="rect">
            <a:avLst/>
          </a:prstGeom>
          <a:solidFill>
            <a:srgbClr val="BAF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1.Provide monthly student attendance initiatives 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Provide monthly parent newsletters focused on attendance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Attendance team will contact by phone and in writing the parents of students with chronic absenteeism. 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Provide small group mental health interventions led by Counselor and through Hazel Health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Provide daily SEL lessons 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Implement  District Personalized Learning Pathway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4"/>
          <p:cNvSpPr txBox="1"/>
          <p:nvPr/>
        </p:nvSpPr>
        <p:spPr>
          <a:xfrm>
            <a:off x="6754603" y="2441253"/>
            <a:ext cx="5257200" cy="89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1.Conduct personalized monthly student data meetings.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small group instruction.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Implement daily phonemic awareness and phonics instruction (FUNdations &amp; Rollins Center).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Integrate writing across the curriculum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Use MAP data to guide student intervention groups.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Conduct 90 minutes of IB PL  monthly. 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6747387" y="4538932"/>
            <a:ext cx="5260800" cy="899700"/>
          </a:xfrm>
          <a:prstGeom prst="rect">
            <a:avLst/>
          </a:prstGeom>
          <a:solidFill>
            <a:srgbClr val="F8E3D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1.100% of staff will receive IBO Training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2.Increase the number of classroom teachers who are gifted endorsed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Implement cognitive development initiatives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Provide ongoing PL on SEL &amp; trauma-informed practices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4"/>
          <p:cNvSpPr txBox="1"/>
          <p:nvPr/>
        </p:nvSpPr>
        <p:spPr>
          <a:xfrm>
            <a:off x="6747387" y="5545718"/>
            <a:ext cx="5260800" cy="899700"/>
          </a:xfrm>
          <a:prstGeom prst="rect">
            <a:avLst/>
          </a:prstGeom>
          <a:solidFill>
            <a:srgbClr val="FCF5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1.Maintain and active  Go Team each with clear goals and objectives for parent leadership.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Conduct monthly family engagement opportunities.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Employ effective communication between teachers and parents; Class Dojo and monthly parent letters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4"/>
          <p:cNvSpPr txBox="1"/>
          <p:nvPr/>
        </p:nvSpPr>
        <p:spPr>
          <a:xfrm>
            <a:off x="2475798" y="2529372"/>
            <a:ext cx="4113000" cy="8997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data to drive instruction and academic decisions.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2. .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academic achievement in core subject areas.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Engage in monthly IB trainings for staff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4"/>
          <p:cNvSpPr txBox="1"/>
          <p:nvPr/>
        </p:nvSpPr>
        <p:spPr>
          <a:xfrm>
            <a:off x="2475798" y="3535418"/>
            <a:ext cx="4113000" cy="899700"/>
          </a:xfrm>
          <a:prstGeom prst="rect">
            <a:avLst/>
          </a:prstGeom>
          <a:noFill/>
          <a:ln cap="flat" cmpd="sng" w="19050">
            <a:solidFill>
              <a:srgbClr val="0062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Increase student attendance &amp; engagement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5.Implement a Whole-Child system of supports that integrates social-emotional learning, behavior, wellness, and comprehensive academic intervention plans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4"/>
          <p:cNvSpPr txBox="1"/>
          <p:nvPr/>
        </p:nvSpPr>
        <p:spPr>
          <a:xfrm>
            <a:off x="2463998" y="4435038"/>
            <a:ext cx="4113000" cy="8679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 startAt="6"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teacher capacity to support the core content knowledge emotional/behavioral needs of students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4"/>
          <p:cNvSpPr txBox="1"/>
          <p:nvPr/>
        </p:nvSpPr>
        <p:spPr>
          <a:xfrm>
            <a:off x="2458969" y="5568187"/>
            <a:ext cx="4113000" cy="899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Sustain family engagement that encourages positive relationships with the school and academic partnerships for children.  </a:t>
            </a: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4"/>
          <p:cNvSpPr txBox="1"/>
          <p:nvPr/>
        </p:nvSpPr>
        <p:spPr>
          <a:xfrm>
            <a:off x="273808" y="3535418"/>
            <a:ext cx="2036100" cy="899700"/>
          </a:xfrm>
          <a:prstGeom prst="rect">
            <a:avLst/>
          </a:prstGeom>
          <a:solidFill>
            <a:srgbClr val="0062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8270" lvl="0" marL="14033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a Culture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270" lvl="0" marL="140335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Support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270" lvl="0" marL="155575" marR="15875" rtl="0" algn="ctr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  Personalized Learning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4"/>
          <p:cNvSpPr txBox="1"/>
          <p:nvPr/>
        </p:nvSpPr>
        <p:spPr>
          <a:xfrm>
            <a:off x="273808" y="2483023"/>
            <a:ext cx="2036100" cy="9669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145" marR="107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Fostering Academic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" marR="10795" rtl="0" algn="ctr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Excellence for 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" marR="10795" rtl="0" algn="ctr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4"/>
          <p:cNvSpPr txBox="1"/>
          <p:nvPr/>
        </p:nvSpPr>
        <p:spPr>
          <a:xfrm>
            <a:off x="257442" y="4570512"/>
            <a:ext cx="2036100" cy="889200"/>
          </a:xfrm>
          <a:prstGeom prst="rect">
            <a:avLst/>
          </a:prstGeom>
          <a:solidFill>
            <a:srgbClr val="A35C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5118" lvl="0" marL="33718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Equipping &amp; Empowering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18" lvl="0" marL="337185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Leaders &amp; Staff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18" lvl="0" marL="337185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18" lvl="0" marL="337185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273808" y="5568189"/>
            <a:ext cx="2036100" cy="915300"/>
          </a:xfrm>
          <a:prstGeom prst="rect">
            <a:avLst/>
          </a:prstGeom>
          <a:solidFill>
            <a:srgbClr val="DBB10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7640" lvl="0" marL="180340" marR="136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a System of  School Support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3815" marR="0" rtl="0" algn="ctr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254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>
            <p:ph type="title"/>
          </p:nvPr>
        </p:nvSpPr>
        <p:spPr>
          <a:xfrm>
            <a:off x="2619712" y="2660904"/>
            <a:ext cx="425110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58" name="Google Shape;358;p3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1318641" y="787527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1" name="Google Shape;231;p23"/>
          <p:cNvSpPr txBox="1"/>
          <p:nvPr>
            <p:ph idx="1" type="body"/>
          </p:nvPr>
        </p:nvSpPr>
        <p:spPr>
          <a:xfrm>
            <a:off x="1318650" y="1941948"/>
            <a:ext cx="5693700" cy="4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Current Attendance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Leveling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Budget Update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School Strategic Plan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CIP Goals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GMAS Results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Strategic Plan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type="title"/>
          </p:nvPr>
        </p:nvSpPr>
        <p:spPr>
          <a:xfrm>
            <a:off x="2819400" y="2603753"/>
            <a:ext cx="6400800" cy="2901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CURRENT ATTENDANCE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type="title"/>
          </p:nvPr>
        </p:nvSpPr>
        <p:spPr>
          <a:xfrm>
            <a:off x="3727359" y="210312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ENROLLMENT</a:t>
            </a:r>
            <a:endParaRPr/>
          </a:p>
        </p:txBody>
      </p:sp>
      <p:sp>
        <p:nvSpPr>
          <p:cNvPr id="242" name="Google Shape;242;p2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43" name="Google Shape;243;p25"/>
          <p:cNvGraphicFramePr/>
          <p:nvPr/>
        </p:nvGraphicFramePr>
        <p:xfrm>
          <a:off x="5545091" y="10623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{D97BD318-FB71-492D-B063-85747E74EDAE}</a:tableStyleId>
              </a:tblPr>
              <a:tblGrid>
                <a:gridCol w="2914650"/>
                <a:gridCol w="1362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Projected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r>
                        <a:rPr lang="en-US" sz="1800"/>
                        <a:t>36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Current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Difference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-</a:t>
                      </a:r>
                      <a:r>
                        <a:rPr lang="en-US" sz="1800"/>
                        <a:t>54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" name="Google Shape;244;p25"/>
          <p:cNvSpPr txBox="1"/>
          <p:nvPr/>
        </p:nvSpPr>
        <p:spPr>
          <a:xfrm>
            <a:off x="3727359" y="2725535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245" name="Google Shape;245;p25"/>
          <p:cNvSpPr txBox="1"/>
          <p:nvPr/>
        </p:nvSpPr>
        <p:spPr>
          <a:xfrm>
            <a:off x="3727359" y="3496932"/>
            <a:ext cx="755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type="title"/>
          </p:nvPr>
        </p:nvSpPr>
        <p:spPr>
          <a:xfrm>
            <a:off x="2819400" y="2603753"/>
            <a:ext cx="64008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BUDGET UPDATE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>
            <p:ph type="title"/>
          </p:nvPr>
        </p:nvSpPr>
        <p:spPr>
          <a:xfrm>
            <a:off x="3727359" y="210312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LEVELING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Leveling is the process the District uses to adjust school budget allocations to match student enrollment. 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27"/>
          <p:cNvSpPr txBox="1"/>
          <p:nvPr/>
        </p:nvSpPr>
        <p:spPr>
          <a:xfrm>
            <a:off x="3727359" y="971497"/>
            <a:ext cx="6766560" cy="998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 b="1" sz="4400" cap="none">
              <a:solidFill>
                <a:schemeClr val="accent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Leveling is the process the District uses to adjust school budget allocations to match student enrollment. </a:t>
            </a:r>
            <a:endParaRPr/>
          </a:p>
        </p:txBody>
      </p:sp>
      <p:graphicFrame>
        <p:nvGraphicFramePr>
          <p:cNvPr id="259" name="Google Shape;259;p27"/>
          <p:cNvGraphicFramePr/>
          <p:nvPr/>
        </p:nvGraphicFramePr>
        <p:xfrm>
          <a:off x="4219575" y="4313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{06B8B89D-AA37-45F7-9C56-E9FC66AFF881}</a:tableStyleId>
              </a:tblPr>
              <a:tblGrid>
                <a:gridCol w="3198775"/>
                <a:gridCol w="3198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Budget Impact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i="1" lang="en-US" sz="2400">
                          <a:solidFill>
                            <a:schemeClr val="dk1"/>
                          </a:solidFill>
                        </a:rPr>
                        <a:t>Principal:</a:t>
                      </a:r>
                      <a:r>
                        <a:rPr b="0" i="1" lang="en-US" sz="2400">
                          <a:solidFill>
                            <a:schemeClr val="dk1"/>
                          </a:solidFill>
                        </a:rPr>
                        <a:t> input change in allocation for your school and discuss how you are going to address the change in allocation)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" name="Google Shape;260;p27"/>
          <p:cNvGraphicFramePr/>
          <p:nvPr/>
        </p:nvGraphicFramePr>
        <p:xfrm>
          <a:off x="3637471" y="15239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{489FE548-E125-4E22-B790-61D6AD1C3B75}</a:tableStyleId>
              </a:tblPr>
              <a:tblGrid>
                <a:gridCol w="4026650"/>
                <a:gridCol w="4026650"/>
              </a:tblGrid>
              <a:tr h="130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Leveling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$-280,422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30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General Fund Carryover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$9,277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0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School Reserve Funds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$70,391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0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Net Adjustment: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$55,893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/>
          <p:nvPr>
            <p:ph type="title"/>
          </p:nvPr>
        </p:nvSpPr>
        <p:spPr>
          <a:xfrm>
            <a:off x="518775" y="187325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b="1" lang="en-US" sz="3600" cap="none"/>
              <a:t>STRATEGIC PLAN SMART GOALS</a:t>
            </a:r>
            <a:endParaRPr/>
          </a:p>
        </p:txBody>
      </p:sp>
      <p:sp>
        <p:nvSpPr>
          <p:cNvPr id="266" name="Google Shape;266;p28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7" name="Google Shape;267;p28"/>
          <p:cNvGrpSpPr/>
          <p:nvPr/>
        </p:nvGrpSpPr>
        <p:grpSpPr>
          <a:xfrm>
            <a:off x="5183188" y="992684"/>
            <a:ext cx="6172200" cy="4863106"/>
            <a:chOff x="0" y="5259"/>
            <a:chExt cx="6172200" cy="4863106"/>
          </a:xfrm>
        </p:grpSpPr>
        <p:sp>
          <p:nvSpPr>
            <p:cNvPr id="268" name="Google Shape;268;p28"/>
            <p:cNvSpPr/>
            <p:nvPr/>
          </p:nvSpPr>
          <p:spPr>
            <a:xfrm>
              <a:off x="0" y="580899"/>
              <a:ext cx="6172200" cy="25185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0" y="580899"/>
              <a:ext cx="6172200" cy="251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7350" lIns="479025" spcFirstLastPara="1" rIns="479025" wrap="square" tIns="8122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EB Garamond"/>
                <a:buChar char="•"/>
              </a:pPr>
              <a:r>
                <a:rPr b="0" i="0" lang="en-US" sz="39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Priorities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585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EB Garamond"/>
                <a:buChar char="•"/>
              </a:pPr>
              <a:r>
                <a:rPr b="0" i="0" lang="en-US" sz="3900" u="none" cap="none" strike="noStrik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Key Aspects</a:t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308610" y="5259"/>
              <a:ext cx="4320600" cy="1151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 txBox="1"/>
            <p:nvPr/>
          </p:nvSpPr>
          <p:spPr>
            <a:xfrm>
              <a:off x="364811" y="61460"/>
              <a:ext cx="4208100" cy="1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EB Garamond"/>
                <a:buNone/>
              </a:pPr>
              <a:r>
                <a:rPr b="1" lang="en-US" sz="39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Overview</a:t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0" y="3885565"/>
              <a:ext cx="6172200" cy="98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308610" y="3309925"/>
              <a:ext cx="4320600" cy="1151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 txBox="1"/>
            <p:nvPr/>
          </p:nvSpPr>
          <p:spPr>
            <a:xfrm>
              <a:off x="364811" y="3366126"/>
              <a:ext cx="4208100" cy="1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EB Garamond"/>
                <a:buNone/>
              </a:pPr>
              <a:r>
                <a:rPr b="1" lang="en-US" sz="39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/>
            </a:p>
          </p:txBody>
        </p:sp>
      </p:grpSp>
      <p:pic>
        <p:nvPicPr>
          <p:cNvPr descr="Diagram&#10;&#10;Description automatically generated" id="275" name="Google Shape;2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1" y="2048125"/>
            <a:ext cx="3390476" cy="4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>
            <p:ph type="title"/>
          </p:nvPr>
        </p:nvSpPr>
        <p:spPr>
          <a:xfrm>
            <a:off x="758952" y="1216152"/>
            <a:ext cx="106710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 txBox="1"/>
          <p:nvPr>
            <p:ph idx="1" type="body"/>
          </p:nvPr>
        </p:nvSpPr>
        <p:spPr>
          <a:xfrm>
            <a:off x="755904" y="2825496"/>
            <a:ext cx="10680300" cy="28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3" name="Google Shape;283;p29"/>
          <p:cNvGrpSpPr/>
          <p:nvPr/>
        </p:nvGrpSpPr>
        <p:grpSpPr>
          <a:xfrm>
            <a:off x="582025" y="1043998"/>
            <a:ext cx="10671117" cy="4616078"/>
            <a:chOff x="0" y="913291"/>
            <a:chExt cx="6172200" cy="3047117"/>
          </a:xfrm>
        </p:grpSpPr>
        <p:sp>
          <p:nvSpPr>
            <p:cNvPr id="284" name="Google Shape;284;p29"/>
            <p:cNvSpPr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9"/>
            <p:cNvSpPr txBox="1"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2921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EB Garamond"/>
                <a:buChar char="•"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By May 2023, students in grades 3-5 will increase ELA proficiency on GMAS from 1</a:t>
              </a:r>
              <a:r>
                <a:rPr b="1" lang="en-US" sz="3000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</a:t>
              </a:r>
              <a:r>
                <a:rPr b="1" i="0" lang="en-US" sz="3000" u="none" cap="none" strike="noStrike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% to </a:t>
              </a:r>
              <a:r>
                <a:rPr b="1" lang="en-US" sz="3000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19</a:t>
              </a:r>
              <a:r>
                <a:rPr b="1" i="0" lang="en-US" sz="3000" u="none" cap="none" strike="noStrike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%.</a:t>
              </a:r>
              <a:endParaRPr b="0" i="0" sz="3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00472" y="913291"/>
              <a:ext cx="5866200" cy="15756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9"/>
            <p:cNvSpPr txBox="1"/>
            <p:nvPr/>
          </p:nvSpPr>
          <p:spPr>
            <a:xfrm>
              <a:off x="377381" y="990200"/>
              <a:ext cx="5712300" cy="14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EB Garamond"/>
                <a:buNone/>
              </a:pPr>
              <a:r>
                <a:rPr b="1" lang="en-US" sz="53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/>
            </a:p>
          </p:txBody>
        </p:sp>
      </p:grpSp>
      <p:pic>
        <p:nvPicPr>
          <p:cNvPr descr="Diagram&#10;&#10;Description automatically generated" id="288" name="Google Shape;2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425" y="0"/>
            <a:ext cx="4196775" cy="2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758952" y="1216152"/>
            <a:ext cx="106710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 txBox="1"/>
          <p:nvPr>
            <p:ph idx="1" type="body"/>
          </p:nvPr>
        </p:nvSpPr>
        <p:spPr>
          <a:xfrm>
            <a:off x="755904" y="2825496"/>
            <a:ext cx="10680300" cy="28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6" name="Google Shape;296;p30"/>
          <p:cNvGrpSpPr/>
          <p:nvPr/>
        </p:nvGrpSpPr>
        <p:grpSpPr>
          <a:xfrm>
            <a:off x="582025" y="1043998"/>
            <a:ext cx="10671117" cy="4616078"/>
            <a:chOff x="0" y="913291"/>
            <a:chExt cx="6172200" cy="3047117"/>
          </a:xfrm>
        </p:grpSpPr>
        <p:sp>
          <p:nvSpPr>
            <p:cNvPr id="297" name="Google Shape;297;p30"/>
            <p:cNvSpPr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 txBox="1"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1" marL="9144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•"/>
              </a:pPr>
              <a:r>
                <a:rPr b="1" lang="en-US" sz="3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By May  2023, students in grades 3-5 will increase Math proficiency on GMAS from 14% to 19%.</a:t>
              </a:r>
              <a:endParaRPr b="0" i="0" sz="3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300472" y="913291"/>
              <a:ext cx="5866200" cy="15756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 txBox="1"/>
            <p:nvPr/>
          </p:nvSpPr>
          <p:spPr>
            <a:xfrm>
              <a:off x="377381" y="990200"/>
              <a:ext cx="5712300" cy="14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EB Garamond"/>
                <a:buNone/>
              </a:pPr>
              <a:r>
                <a:rPr b="1" lang="en-US" sz="53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/>
            </a:p>
          </p:txBody>
        </p:sp>
      </p:grpSp>
      <p:pic>
        <p:nvPicPr>
          <p:cNvPr descr="Diagram&#10;&#10;Description automatically generated" id="301" name="Google Shape;3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425" y="0"/>
            <a:ext cx="4196775" cy="2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PS Colors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